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60" r:id="rId6"/>
    <p:sldId id="259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5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1264-1A0B-7F30-16AC-CA380E440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30823-3D42-FCF6-49F5-6D1B2731C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F1CFB-3971-269B-819D-396EFB64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F5BAB-BAFE-C2DC-A785-CDBEE43E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6DC05-0F7F-BD76-8EE1-1C4B8199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93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8734-4734-B583-984E-76D64D36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42ED2-25E1-64A4-952C-F0EBEF0CB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DCCC6-2EB2-41D0-509D-1A86B376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224D0-7054-54EF-2239-C8465E33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D9F2F-4650-92EA-D8F7-CAE645FD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09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733DF-36F7-EA87-B7F1-EA63854A5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D0100-30D9-DC74-3B62-5A39A0E33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267A-EEFB-70DE-23ED-BC4104F9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FBD32-BFE8-3AAB-8371-BD5242607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B081B-455E-F9C3-3333-3842B4DB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3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FF995-45CA-6ED6-1722-CC2A75AD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DF5E-6738-D890-65BE-CC25BC644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9A8C-8B17-26A5-3BEB-D2118915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F1B34-911A-5E57-4FCC-D13F93A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18F18-91E6-C288-73CC-4DFD3A49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C734-D040-70F7-1ABF-51B248FE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4599-D132-818F-FA43-47D7C28C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CE05-96EC-F533-C59A-EF95242D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3D796-128B-D0C6-4E71-EF15DFBD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45530-4623-7B91-40B0-DCEC1FA5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74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F64A5-B9EB-BED5-4333-C67C0507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5152-05B8-AD60-29BC-EB3A57EC6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12368-6E45-E8A9-3A71-44D98008F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D120F-F45C-9E67-F1C2-11F7B3B97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F8FB-C119-EBB1-90F2-E5340B55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008D2-42D8-4F82-B76F-08857AFB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BCB1-710D-86C1-4083-528425EE9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8CC85-9172-2D13-EBEB-20EB08BCD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403D7-C730-BFB3-D4FC-A587C20D7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D22E1-1EB7-8495-C692-8B70D9080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50868-B4F9-8148-1B73-81AD98AC9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6E8F5-074A-5F74-473D-40FB5990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8FBD6-06EB-81AF-2BC1-CA59FA2B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41CE8-E8AD-DDAA-38F2-A8165995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6830-DC6A-3B9B-6FD2-55B1F9E6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0BA38-481F-1137-DE06-2801530A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98CDD-56B5-5E7A-BCF0-93464CC7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B5057-FD62-84D8-0351-2CC75BA5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4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B6541-D223-D9D7-16BF-3FA67F616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D32A3-8B7F-9B90-751E-7C4DD417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14F60-952F-91FC-D3E4-A5196164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3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B27B-2906-CA56-C737-2E37FEF9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7C58-76D5-CC4E-A04B-4A7FC6131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88CD-2C36-A9D7-B60D-66FF63202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E36F5-4ECB-53AA-2472-08F34A39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53AA8-5FED-562A-D036-71C1E839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19F1B-3474-4282-BA77-EB1C7936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2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E210-301D-BA94-370F-244DAD95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A9812-FB56-9DAF-1B93-BEB6315EE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3BCA0-278E-15E7-FD0A-BC38039A2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D37BE-944B-F082-EAA5-15222B7E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979D6-F845-3FEF-5CED-1FFB98A1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BDBC4-A8D7-2D9B-82C9-7744AFCE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56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D56CF-F0EA-744A-890A-5568D09D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AFDA3-EBCA-FA32-9400-E8D9B6EBE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3CA2C-CBB3-CF3F-EBC2-F379428A6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26E98A-B7AB-4BE2-AA1B-8038732F331C}" type="datetimeFigureOut">
              <a:rPr lang="en-GB" smtClean="0"/>
              <a:t>03/11/2025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CCA-60D3-FD2E-0EBD-5996CCC65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D097B-551E-48D7-B46B-D355CCC75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D5CD5-FFEA-44FB-A9D7-DAE2DBF16E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20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put4mips-cvs.readthedocs.io/en/latest/dataset-overviews/ozone/" TargetMode="External"/><Relationship Id="rId2" Type="http://schemas.openxmlformats.org/officeDocument/2006/relationships/hyperlink" Target="https://aims2.llnl.gov/search?project=input4MIPs&amp;versionType=all&amp;activeFacets=%7B%22source_id%22%3A%22FZJ-CMIP-ozone-1-2%22%7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9CA1-40D2-0D03-E1F0-DE55124F5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CMIP7 O</a:t>
            </a:r>
            <a:r>
              <a:rPr lang="en-US" altLang="zh-CN" dirty="0"/>
              <a:t>zone data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115E6-C5E2-2DD1-D456-1A63E3289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Linlin Chen</a:t>
            </a:r>
          </a:p>
          <a:p>
            <a:r>
              <a:rPr lang="en-GB" dirty="0"/>
              <a:t>2025.11.04</a:t>
            </a:r>
          </a:p>
        </p:txBody>
      </p:sp>
    </p:spTree>
    <p:extLst>
      <p:ext uri="{BB962C8B-B14F-4D97-AF65-F5344CB8AC3E}">
        <p14:creationId xmlns:p14="http://schemas.microsoft.com/office/powerpoint/2010/main" val="415121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3156-B2E5-0CEF-C24A-3D8802E9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CMIP7 ozone forcing: </a:t>
            </a:r>
            <a:r>
              <a:rPr lang="en-GB" sz="3600" dirty="0">
                <a:hlinkClick r:id="rId2"/>
              </a:rPr>
              <a:t>FZJ-CMIP-ozone-1-2 </a:t>
            </a:r>
            <a:br>
              <a:rPr lang="en-GB" sz="2800" dirty="0"/>
            </a:br>
            <a:r>
              <a:rPr lang="en-GB" sz="1800" dirty="0"/>
              <a:t>(latest datasets published on 2025.10.25)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CD4B-9C29-0D46-C3FB-436B3728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Two types of datasets:</a:t>
            </a:r>
          </a:p>
          <a:p>
            <a:pPr marL="514350" indent="-514350">
              <a:buAutoNum type="arabicPeriod"/>
            </a:pPr>
            <a:r>
              <a:rPr lang="en-GB" b="1" dirty="0"/>
              <a:t>monthly climatology</a:t>
            </a:r>
            <a:r>
              <a:rPr lang="en-GB" dirty="0"/>
              <a:t> for 185001-185012</a:t>
            </a:r>
          </a:p>
          <a:p>
            <a:pPr lvl="1"/>
            <a:r>
              <a:rPr lang="en-GB" dirty="0"/>
              <a:t>use for pi-Control</a:t>
            </a:r>
          </a:p>
          <a:p>
            <a:pPr lvl="1"/>
            <a:r>
              <a:rPr lang="en-US" dirty="0"/>
              <a:t>averaged over 21-year simulation with QBO signal (182901-184912) and repeating 1850 emissions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2. monthly transient</a:t>
            </a:r>
            <a:r>
              <a:rPr lang="en-GB" dirty="0"/>
              <a:t>, include:</a:t>
            </a:r>
          </a:p>
          <a:p>
            <a:pPr lvl="1"/>
            <a:r>
              <a:rPr lang="en-US" sz="2200" b="1" dirty="0" err="1"/>
              <a:t>piControl</a:t>
            </a:r>
            <a:r>
              <a:rPr lang="en-US" sz="2200" dirty="0"/>
              <a:t> (filename has time range equal to 182901-184912)</a:t>
            </a:r>
          </a:p>
          <a:p>
            <a:pPr lvl="2"/>
            <a:r>
              <a:rPr lang="en-GB" sz="1900" b="1" dirty="0"/>
              <a:t>ONLY</a:t>
            </a:r>
            <a:r>
              <a:rPr lang="en-GB" sz="1900" dirty="0"/>
              <a:t> use for </a:t>
            </a:r>
            <a:r>
              <a:rPr lang="en-GB" sz="1900" dirty="0" err="1"/>
              <a:t>piControl</a:t>
            </a:r>
            <a:endParaRPr lang="en-GB" sz="1900" dirty="0"/>
          </a:p>
          <a:p>
            <a:pPr lvl="2"/>
            <a:r>
              <a:rPr lang="en-US" sz="1900" dirty="0"/>
              <a:t>includes QBO signal of 182901-184912, but uses average solar forcing of 185001-187012 and repeating 1850 emissions. </a:t>
            </a:r>
          </a:p>
          <a:p>
            <a:pPr lvl="1"/>
            <a:r>
              <a:rPr lang="en-GB" sz="2200" b="1" dirty="0"/>
              <a:t>historical forcing</a:t>
            </a:r>
            <a:r>
              <a:rPr lang="en-GB" sz="2200" dirty="0"/>
              <a:t> (185001-202212)</a:t>
            </a:r>
          </a:p>
          <a:p>
            <a:pPr lvl="2"/>
            <a:r>
              <a:rPr lang="en-US" sz="1900" dirty="0"/>
              <a:t>nudged QBO signal, historical solar forcing, and historical emissions</a:t>
            </a:r>
            <a:endParaRPr lang="en-GB" sz="1900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60873-254A-92E9-D10E-E431AEDF2EF9}"/>
              </a:ext>
            </a:extLst>
          </p:cNvPr>
          <p:cNvSpPr txBox="1"/>
          <p:nvPr/>
        </p:nvSpPr>
        <p:spPr>
          <a:xfrm>
            <a:off x="838200" y="6176963"/>
            <a:ext cx="105156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it-IT" sz="1200" b="0" i="0" dirty="0">
                <a:solidFill>
                  <a:srgbClr val="1F2328"/>
                </a:solidFill>
                <a:effectLst/>
                <a:latin typeface="-apple-system"/>
              </a:rPr>
              <a:t>Data </a:t>
            </a:r>
            <a:r>
              <a:rPr lang="it-IT" sz="1200" b="0" i="0" dirty="0" err="1">
                <a:solidFill>
                  <a:srgbClr val="1F2328"/>
                </a:solidFill>
                <a:effectLst/>
                <a:latin typeface="-apple-system"/>
              </a:rPr>
              <a:t>description</a:t>
            </a:r>
            <a:r>
              <a:rPr lang="it-IT" sz="1200" b="0" i="0" dirty="0">
                <a:solidFill>
                  <a:srgbClr val="1F2328"/>
                </a:solidFill>
                <a:effectLst/>
                <a:latin typeface="-apple-system"/>
              </a:rPr>
              <a:t>: </a:t>
            </a:r>
            <a:r>
              <a:rPr lang="it-IT" sz="1200" b="0" i="0" u="sng" dirty="0">
                <a:solidFill>
                  <a:srgbClr val="0969DA"/>
                </a:solidFill>
                <a:effectLst/>
                <a:latin typeface="-apple-system"/>
                <a:hlinkClick r:id="rId3"/>
              </a:rPr>
              <a:t>https://input4mips-cvs.readthedocs.io/en/latest/dataset-overviews/ozone/</a:t>
            </a:r>
            <a:endParaRPr lang="it-IT" sz="1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spcAft>
                <a:spcPts val="1200"/>
              </a:spcAft>
              <a:buNone/>
            </a:pPr>
            <a:r>
              <a:rPr lang="it-IT" sz="1200" b="0" i="0" dirty="0">
                <a:solidFill>
                  <a:srgbClr val="1F2328"/>
                </a:solidFill>
                <a:effectLst/>
                <a:latin typeface="-apple-system"/>
              </a:rPr>
              <a:t>Download data from: </a:t>
            </a:r>
            <a:r>
              <a:rPr lang="it-IT" sz="1200" b="0" i="0" u="sng" dirty="0">
                <a:solidFill>
                  <a:srgbClr val="0969DA"/>
                </a:solidFill>
                <a:effectLst/>
                <a:latin typeface="-apple-system"/>
                <a:hlinkClick r:id="rId2"/>
              </a:rPr>
              <a:t>https://aims2.llnl.gov/search?project=input4MIPs&amp;versionType=all&amp;activeFacets=%7B%22source_id%22%3A%22FZJ-CMIP-ozone-1-2%22%7D</a:t>
            </a:r>
            <a:endParaRPr lang="it-IT" sz="12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2069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12C9-FE0D-94A0-E875-105AE5FCD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0A72-C2C7-48EA-0C93-5CDE5622B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9571"/>
            <a:ext cx="10515600" cy="470739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vmro3: mixing ratio; mol </a:t>
            </a:r>
            <a:r>
              <a:rPr lang="en-GB" dirty="0" err="1"/>
              <a:t>mol</a:t>
            </a:r>
            <a:r>
              <a:rPr lang="en-GB" dirty="0"/>
              <a:t> -1 </a:t>
            </a:r>
            <a:endParaRPr lang="en-US" dirty="0"/>
          </a:p>
          <a:p>
            <a:r>
              <a:rPr lang="en-US" dirty="0"/>
              <a:t>original format: 4D(time, </a:t>
            </a:r>
            <a:r>
              <a:rPr lang="en-US" dirty="0" err="1"/>
              <a:t>plev</a:t>
            </a:r>
            <a:r>
              <a:rPr lang="en-US" dirty="0"/>
              <a:t>=66, </a:t>
            </a:r>
            <a:r>
              <a:rPr lang="en-US" dirty="0" err="1"/>
              <a:t>lat</a:t>
            </a:r>
            <a:r>
              <a:rPr lang="en-US" dirty="0"/>
              <a:t>=96, </a:t>
            </a:r>
            <a:r>
              <a:rPr lang="en-US" dirty="0" err="1"/>
              <a:t>lon</a:t>
            </a:r>
            <a:r>
              <a:rPr lang="en-US" dirty="0"/>
              <a:t>=144) </a:t>
            </a:r>
          </a:p>
          <a:p>
            <a:pPr marL="0" indent="0">
              <a:buNone/>
            </a:pPr>
            <a:r>
              <a:rPr lang="en-US" dirty="0"/>
              <a:t>                                           (month,hPa,1.875°,2.5°)</a:t>
            </a:r>
          </a:p>
          <a:p>
            <a:r>
              <a:rPr lang="en-US" b="1" dirty="0"/>
              <a:t>target: convert to HadCM3B resolution and then calculate zonal mean.</a:t>
            </a:r>
          </a:p>
          <a:p>
            <a:r>
              <a:rPr lang="en-US" dirty="0"/>
              <a:t>target format: 3D(time, </a:t>
            </a:r>
            <a:r>
              <a:rPr lang="en-US" dirty="0" err="1"/>
              <a:t>plev</a:t>
            </a:r>
            <a:r>
              <a:rPr lang="en-US" dirty="0"/>
              <a:t>=17, </a:t>
            </a:r>
            <a:r>
              <a:rPr lang="en-US" dirty="0" err="1"/>
              <a:t>lat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73/72</a:t>
            </a:r>
            <a:r>
              <a:rPr lang="en-US" dirty="0"/>
              <a:t>, </a:t>
            </a:r>
            <a:r>
              <a:rPr lang="en-US" dirty="0" err="1"/>
              <a:t>lon</a:t>
            </a:r>
            <a:r>
              <a:rPr lang="en-US" dirty="0"/>
              <a:t>=96-&gt;0) </a:t>
            </a:r>
          </a:p>
          <a:p>
            <a:pPr marL="0" indent="0">
              <a:buNone/>
            </a:pPr>
            <a:r>
              <a:rPr lang="en-US" dirty="0"/>
              <a:t>                                       (month, </a:t>
            </a:r>
            <a:r>
              <a:rPr lang="en-US" dirty="0" err="1"/>
              <a:t>hPa</a:t>
            </a:r>
            <a:r>
              <a:rPr lang="en-US" dirty="0"/>
              <a:t>, 2.5°, 3.75</a:t>
            </a:r>
            <a:r>
              <a:rPr lang="en-US" altLang="zh-CN" dirty="0"/>
              <a:t>°-&gt;0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grid_72x96: </a:t>
            </a:r>
            <a:r>
              <a:rPr lang="en-US" dirty="0" err="1"/>
              <a:t>lat</a:t>
            </a:r>
            <a:r>
              <a:rPr lang="en-US" dirty="0"/>
              <a:t>=88.75, …; </a:t>
            </a:r>
            <a:r>
              <a:rPr lang="en-US" dirty="0" err="1"/>
              <a:t>lon</a:t>
            </a:r>
            <a:r>
              <a:rPr lang="en-US" dirty="0"/>
              <a:t>=1.875, …</a:t>
            </a:r>
          </a:p>
          <a:p>
            <a:pPr marL="0" indent="0">
              <a:buNone/>
            </a:pPr>
            <a:r>
              <a:rPr lang="en-US" dirty="0"/>
              <a:t>grid_73x96: </a:t>
            </a:r>
            <a:r>
              <a:rPr lang="en-US" dirty="0" err="1"/>
              <a:t>lat</a:t>
            </a:r>
            <a:r>
              <a:rPr lang="en-US" dirty="0"/>
              <a:t>=90, …; </a:t>
            </a:r>
            <a:r>
              <a:rPr lang="en-US" dirty="0" err="1"/>
              <a:t>lon</a:t>
            </a:r>
            <a:r>
              <a:rPr lang="en-US" dirty="0"/>
              <a:t>=0, 3.75,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US" dirty="0"/>
              <a:t>merge 4 historical transient files into one: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332D1-D269-5710-9D93-02BBB239F98D}"/>
              </a:ext>
            </a:extLst>
          </p:cNvPr>
          <p:cNvSpPr/>
          <p:nvPr/>
        </p:nvSpPr>
        <p:spPr>
          <a:xfrm>
            <a:off x="838199" y="4365569"/>
            <a:ext cx="10101943" cy="11865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cdo</a:t>
            </a:r>
            <a:r>
              <a:rPr lang="en-GB" dirty="0"/>
              <a:t> -</a:t>
            </a:r>
            <a:r>
              <a:rPr lang="en-GB" dirty="0" err="1"/>
              <a:t>zonmean</a:t>
            </a:r>
            <a:r>
              <a:rPr lang="en-GB" dirty="0"/>
              <a:t> -selname,vmro3 \    </a:t>
            </a:r>
          </a:p>
          <a:p>
            <a:r>
              <a:rPr lang="en-GB" dirty="0"/>
              <a:t>-sellevel,1000,925,850,700,600,500,400,300,250,200,150,100,70,50,30,20,10 \  </a:t>
            </a:r>
          </a:p>
          <a:p>
            <a:r>
              <a:rPr lang="en-GB" dirty="0"/>
              <a:t>-remap</a:t>
            </a:r>
            <a:r>
              <a:rPr lang="en-GB" dirty="0">
                <a:solidFill>
                  <a:srgbClr val="FF0000"/>
                </a:solidFill>
              </a:rPr>
              <a:t>bil</a:t>
            </a:r>
            <a:r>
              <a:rPr lang="en-GB" dirty="0"/>
              <a:t>,grid_72x96.txt input.nc output_72x96x17_zonmean.nc </a:t>
            </a:r>
            <a:r>
              <a:rPr lang="en-GB" dirty="0">
                <a:solidFill>
                  <a:srgbClr val="FF0000"/>
                </a:solidFill>
              </a:rPr>
              <a:t># bilinear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F7962-5CE4-6DCE-BC0D-7D250615A310}"/>
              </a:ext>
            </a:extLst>
          </p:cNvPr>
          <p:cNvSpPr/>
          <p:nvPr/>
        </p:nvSpPr>
        <p:spPr>
          <a:xfrm>
            <a:off x="838200" y="6104335"/>
            <a:ext cx="10101943" cy="40418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err="1"/>
              <a:t>cdo</a:t>
            </a:r>
            <a:r>
              <a:rPr lang="en-GB" dirty="0"/>
              <a:t> –s </a:t>
            </a:r>
            <a:r>
              <a:rPr lang="en-GB" dirty="0" err="1"/>
              <a:t>mergetime</a:t>
            </a:r>
            <a:r>
              <a:rPr lang="en-GB" dirty="0"/>
              <a:t> input1.nc input2.nc input3.nc input4.nc output.nc</a:t>
            </a:r>
          </a:p>
        </p:txBody>
      </p:sp>
    </p:spTree>
    <p:extLst>
      <p:ext uri="{BB962C8B-B14F-4D97-AF65-F5344CB8AC3E}">
        <p14:creationId xmlns:p14="http://schemas.microsoft.com/office/powerpoint/2010/main" val="422342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21FF-776A-4517-C55B-94E13C40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pi-Control ozone forcing climatology, 185001-185012</a:t>
            </a:r>
            <a:endParaRPr lang="en-GB" sz="3600" dirty="0"/>
          </a:p>
        </p:txBody>
      </p:sp>
      <p:pic>
        <p:nvPicPr>
          <p:cNvPr id="57" name="Content Placeholder 56" descr="A map of the world&#10;&#10;AI-generated content may be incorrect.">
            <a:extLst>
              <a:ext uri="{FF2B5EF4-FFF2-40B4-BE49-F238E27FC236}">
                <a16:creationId xmlns:a16="http://schemas.microsoft.com/office/drawing/2014/main" id="{2D9AB190-5CA3-3362-8CD7-FEDB96326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</p:spPr>
      </p:pic>
      <p:pic>
        <p:nvPicPr>
          <p:cNvPr id="59" name="Picture 58" descr="A map of the world&#10;&#10;AI-generated content may be incorrect.">
            <a:extLst>
              <a:ext uri="{FF2B5EF4-FFF2-40B4-BE49-F238E27FC236}">
                <a16:creationId xmlns:a16="http://schemas.microsoft.com/office/drawing/2014/main" id="{D2704851-7111-0DE5-F276-C7BAE2C47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1" name="Picture 60" descr="A rainbow colored map of the world&#10;&#10;AI-generated content may be incorrect.">
            <a:extLst>
              <a:ext uri="{FF2B5EF4-FFF2-40B4-BE49-F238E27FC236}">
                <a16:creationId xmlns:a16="http://schemas.microsoft.com/office/drawing/2014/main" id="{32FDEFBC-2AF6-AC2A-4F77-24837B04A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3" name="Picture 62" descr="A map of the world&#10;&#10;AI-generated content may be incorrect.">
            <a:extLst>
              <a:ext uri="{FF2B5EF4-FFF2-40B4-BE49-F238E27FC236}">
                <a16:creationId xmlns:a16="http://schemas.microsoft.com/office/drawing/2014/main" id="{488DCD98-715C-F33A-BE0A-CDC9C6718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5" name="Picture 64" descr="A map of the world&#10;&#10;AI-generated content may be incorrect.">
            <a:extLst>
              <a:ext uri="{FF2B5EF4-FFF2-40B4-BE49-F238E27FC236}">
                <a16:creationId xmlns:a16="http://schemas.microsoft.com/office/drawing/2014/main" id="{4EFB790D-1FF1-73C5-7F14-2EA47B4AE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7" name="Picture 66" descr="A map of the world&#10;&#10;AI-generated content may be incorrect.">
            <a:extLst>
              <a:ext uri="{FF2B5EF4-FFF2-40B4-BE49-F238E27FC236}">
                <a16:creationId xmlns:a16="http://schemas.microsoft.com/office/drawing/2014/main" id="{B22D7900-DFB1-44F7-92B6-88410F30E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69" name="Picture 68" descr="A map of the world&#10;&#10;AI-generated content may be incorrect.">
            <a:extLst>
              <a:ext uri="{FF2B5EF4-FFF2-40B4-BE49-F238E27FC236}">
                <a16:creationId xmlns:a16="http://schemas.microsoft.com/office/drawing/2014/main" id="{082B24DB-0DCB-F0E5-6119-C5D025774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1" name="Picture 70" descr="A map of the world&#10;&#10;AI-generated content may be incorrect.">
            <a:extLst>
              <a:ext uri="{FF2B5EF4-FFF2-40B4-BE49-F238E27FC236}">
                <a16:creationId xmlns:a16="http://schemas.microsoft.com/office/drawing/2014/main" id="{AA54C98D-B16A-A36C-2A20-EED0E7968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3" name="Picture 72" descr="A map of the world&#10;&#10;AI-generated content may be incorrect.">
            <a:extLst>
              <a:ext uri="{FF2B5EF4-FFF2-40B4-BE49-F238E27FC236}">
                <a16:creationId xmlns:a16="http://schemas.microsoft.com/office/drawing/2014/main" id="{95DFBDF0-C668-7DB6-DEB9-F16DE7EA4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5" name="Picture 74" descr="A map of the world&#10;&#10;AI-generated content may be incorrect.">
            <a:extLst>
              <a:ext uri="{FF2B5EF4-FFF2-40B4-BE49-F238E27FC236}">
                <a16:creationId xmlns:a16="http://schemas.microsoft.com/office/drawing/2014/main" id="{DB5D48F8-30B7-BCEC-D5F7-4FF5E0E48A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7" name="Picture 76" descr="A map of the world&#10;&#10;AI-generated content may be incorrect.">
            <a:extLst>
              <a:ext uri="{FF2B5EF4-FFF2-40B4-BE49-F238E27FC236}">
                <a16:creationId xmlns:a16="http://schemas.microsoft.com/office/drawing/2014/main" id="{D98FE528-CE5A-F9C3-7794-C83D393659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79" name="Picture 78" descr="A map of the world&#10;&#10;AI-generated content may be incorrect.">
            <a:extLst>
              <a:ext uri="{FF2B5EF4-FFF2-40B4-BE49-F238E27FC236}">
                <a16:creationId xmlns:a16="http://schemas.microsoft.com/office/drawing/2014/main" id="{AF0CBDDE-7595-4705-9AAA-0D43D996D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57" y="2637264"/>
            <a:ext cx="4306833" cy="3038862"/>
          </a:xfrm>
          <a:prstGeom prst="rect">
            <a:avLst/>
          </a:prstGeom>
        </p:spPr>
      </p:pic>
      <p:pic>
        <p:nvPicPr>
          <p:cNvPr id="89" name="Content Placeholder 4" descr="A graph showing the temperature of a person&#10;&#10;AI-generated content may be incorrect.">
            <a:extLst>
              <a:ext uri="{FF2B5EF4-FFF2-40B4-BE49-F238E27FC236}">
                <a16:creationId xmlns:a16="http://schemas.microsoft.com/office/drawing/2014/main" id="{6337DF33-C384-B25B-719F-869AACE797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12" y="2637264"/>
            <a:ext cx="4889656" cy="303886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47710BB-7ABD-9DCC-8862-77DDCE7951FE}"/>
              </a:ext>
            </a:extLst>
          </p:cNvPr>
          <p:cNvSpPr txBox="1"/>
          <p:nvPr/>
        </p:nvSpPr>
        <p:spPr>
          <a:xfrm>
            <a:off x="838199" y="1888822"/>
            <a:ext cx="404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resolution</a:t>
            </a:r>
          </a:p>
        </p:txBody>
      </p:sp>
    </p:spTree>
    <p:extLst>
      <p:ext uri="{BB962C8B-B14F-4D97-AF65-F5344CB8AC3E}">
        <p14:creationId xmlns:p14="http://schemas.microsoft.com/office/powerpoint/2010/main" val="34507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A1EF-C527-8C27-8E30-F911572E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pi-Control ozone forcing climatology, 185001-185012</a:t>
            </a:r>
            <a:endParaRPr lang="en-GB" sz="3600" dirty="0"/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D465FB8B-C858-0DCC-A6DD-4BF897C2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44" y="1841766"/>
            <a:ext cx="3390902" cy="2392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F01C7-793B-8002-D97C-0DA9FC748FDF}"/>
              </a:ext>
            </a:extLst>
          </p:cNvPr>
          <p:cNvSpPr txBox="1"/>
          <p:nvPr/>
        </p:nvSpPr>
        <p:spPr>
          <a:xfrm>
            <a:off x="1835943" y="1366599"/>
            <a:ext cx="2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Original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B9602-65C9-4359-050D-34EAE0ABBCB4}"/>
              </a:ext>
            </a:extLst>
          </p:cNvPr>
          <p:cNvSpPr txBox="1"/>
          <p:nvPr/>
        </p:nvSpPr>
        <p:spPr>
          <a:xfrm>
            <a:off x="6524625" y="1366599"/>
            <a:ext cx="3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HadCM3B resolution</a:t>
            </a:r>
          </a:p>
        </p:txBody>
      </p:sp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30DD05F1-738D-76C2-E705-61C0A246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56" y="1840354"/>
            <a:ext cx="3392901" cy="2394000"/>
          </a:xfrm>
          <a:prstGeom prst="rect">
            <a:avLst/>
          </a:prstGeom>
        </p:spPr>
      </p:pic>
      <p:pic>
        <p:nvPicPr>
          <p:cNvPr id="11" name="Picture 10" descr="A map of the world&#10;&#10;AI-generated content may be incorrect.">
            <a:extLst>
              <a:ext uri="{FF2B5EF4-FFF2-40B4-BE49-F238E27FC236}">
                <a16:creationId xmlns:a16="http://schemas.microsoft.com/office/drawing/2014/main" id="{14D2A76F-8B90-EBA4-4C1B-D231AA22F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49" y="4340189"/>
            <a:ext cx="3392901" cy="239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6A49C5-A80D-F2D1-A246-136EC14915AC}"/>
              </a:ext>
            </a:extLst>
          </p:cNvPr>
          <p:cNvSpPr txBox="1"/>
          <p:nvPr/>
        </p:nvSpPr>
        <p:spPr>
          <a:xfrm>
            <a:off x="8247281" y="5005329"/>
            <a:ext cx="36939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</a:rPr>
              <a:t>Bias: -5.414e-17 moles mole-1 </a:t>
            </a:r>
          </a:p>
          <a:p>
            <a:r>
              <a:rPr lang="en-GB" sz="1400" b="0" i="0" dirty="0">
                <a:effectLst/>
              </a:rPr>
              <a:t>RMSE: 1.799e-14 moles mole-1 </a:t>
            </a:r>
          </a:p>
          <a:p>
            <a:r>
              <a:rPr lang="en-GB" sz="1400" b="0" i="0" dirty="0">
                <a:effectLst/>
              </a:rPr>
              <a:t>Max |diff|: 5.682e-14 moles mole-1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28045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767A-AD49-D489-1F30-7BC6E096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281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pi-Control ozone forcing climatology, 185001-185012</a:t>
            </a:r>
            <a:endParaRPr lang="en-GB" sz="3600" dirty="0"/>
          </a:p>
        </p:txBody>
      </p:sp>
      <p:pic>
        <p:nvPicPr>
          <p:cNvPr id="7" name="Picture 6" descr="A chart of a temperature&#10;&#10;AI-generated content may be incorrect.">
            <a:extLst>
              <a:ext uri="{FF2B5EF4-FFF2-40B4-BE49-F238E27FC236}">
                <a16:creationId xmlns:a16="http://schemas.microsoft.com/office/drawing/2014/main" id="{64217B3F-0E85-FA96-15E2-646B78C3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59" y="1008343"/>
            <a:ext cx="3259061" cy="2725153"/>
          </a:xfrm>
          <a:prstGeom prst="rect">
            <a:avLst/>
          </a:prstGeom>
        </p:spPr>
      </p:pic>
      <p:pic>
        <p:nvPicPr>
          <p:cNvPr id="39" name="Picture 38" descr="A graph of a vertical profile&#10;&#10;AI-generated content may be incorrect.">
            <a:extLst>
              <a:ext uri="{FF2B5EF4-FFF2-40B4-BE49-F238E27FC236}">
                <a16:creationId xmlns:a16="http://schemas.microsoft.com/office/drawing/2014/main" id="{672FF558-3580-9CCD-A1D6-95E60174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78" y="3849290"/>
            <a:ext cx="3454021" cy="264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5D6D1-C60C-920F-553E-803208ABED37}"/>
              </a:ext>
            </a:extLst>
          </p:cNvPr>
          <p:cNvSpPr txBox="1"/>
          <p:nvPr/>
        </p:nvSpPr>
        <p:spPr>
          <a:xfrm>
            <a:off x="3857495" y="4708199"/>
            <a:ext cx="194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stratosphere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41FA3-CF44-1D0E-2A6A-98606E8DA67F}"/>
              </a:ext>
            </a:extLst>
          </p:cNvPr>
          <p:cNvSpPr txBox="1"/>
          <p:nvPr/>
        </p:nvSpPr>
        <p:spPr>
          <a:xfrm>
            <a:off x="3857495" y="5751774"/>
            <a:ext cx="16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troposphere</a:t>
            </a:r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D8720C7-A647-50FB-5E86-581CDE979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4" y="3849290"/>
            <a:ext cx="3192323" cy="2643584"/>
          </a:xfrm>
          <a:prstGeom prst="rect">
            <a:avLst/>
          </a:prstGeom>
        </p:spPr>
      </p:pic>
      <p:pic>
        <p:nvPicPr>
          <p:cNvPr id="11" name="Picture 10" descr="A chart of a graph&#10;&#10;AI-generated content may be incorrect.">
            <a:extLst>
              <a:ext uri="{FF2B5EF4-FFF2-40B4-BE49-F238E27FC236}">
                <a16:creationId xmlns:a16="http://schemas.microsoft.com/office/drawing/2014/main" id="{B229DF3D-D1E5-7B45-4975-1F46D41F8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16" y="1008343"/>
            <a:ext cx="3247938" cy="2725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80B76C-4D2F-A6F2-0F7A-5C25D4B6AA75}"/>
              </a:ext>
            </a:extLst>
          </p:cNvPr>
          <p:cNvSpPr txBox="1"/>
          <p:nvPr/>
        </p:nvSpPr>
        <p:spPr>
          <a:xfrm>
            <a:off x="7874529" y="5751774"/>
            <a:ext cx="161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troposphere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404E2-0545-9F91-01D7-14B7E382BCBF}"/>
              </a:ext>
            </a:extLst>
          </p:cNvPr>
          <p:cNvSpPr txBox="1"/>
          <p:nvPr/>
        </p:nvSpPr>
        <p:spPr>
          <a:xfrm>
            <a:off x="102033" y="3237395"/>
            <a:ext cx="280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Original resolution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6D6F83-6CD7-C88F-641E-5164350732C8}"/>
              </a:ext>
            </a:extLst>
          </p:cNvPr>
          <p:cNvSpPr txBox="1"/>
          <p:nvPr/>
        </p:nvSpPr>
        <p:spPr>
          <a:xfrm>
            <a:off x="9581347" y="3244334"/>
            <a:ext cx="261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HadCM3B resolution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9D112-A9A2-C230-6621-2F26E73952A2}"/>
              </a:ext>
            </a:extLst>
          </p:cNvPr>
          <p:cNvCxnSpPr/>
          <p:nvPr/>
        </p:nvCxnSpPr>
        <p:spPr>
          <a:xfrm>
            <a:off x="5236234" y="3429000"/>
            <a:ext cx="14751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EB050F-12A1-0549-11E6-CE035CC56C30}"/>
              </a:ext>
            </a:extLst>
          </p:cNvPr>
          <p:cNvCxnSpPr/>
          <p:nvPr/>
        </p:nvCxnSpPr>
        <p:spPr>
          <a:xfrm flipV="1">
            <a:off x="5063706" y="1190445"/>
            <a:ext cx="1647645" cy="1639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3F90C-7DA9-FBD3-4A64-7893ADD7208C}"/>
              </a:ext>
            </a:extLst>
          </p:cNvPr>
          <p:cNvCxnSpPr>
            <a:cxnSpLocks/>
          </p:cNvCxnSpPr>
          <p:nvPr/>
        </p:nvCxnSpPr>
        <p:spPr>
          <a:xfrm flipV="1">
            <a:off x="5455308" y="4080294"/>
            <a:ext cx="1238791" cy="1475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B2F5BB-763A-7CE4-03F3-D998212E8F8E}"/>
              </a:ext>
            </a:extLst>
          </p:cNvPr>
          <p:cNvCxnSpPr>
            <a:cxnSpLocks/>
          </p:cNvCxnSpPr>
          <p:nvPr/>
        </p:nvCxnSpPr>
        <p:spPr>
          <a:xfrm>
            <a:off x="5455308" y="6121106"/>
            <a:ext cx="1238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6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E00D-7468-E5E8-D66A-8A865ECD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piControl</a:t>
            </a:r>
            <a:r>
              <a:rPr lang="en-GB" sz="3600" dirty="0"/>
              <a:t> transient ozone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E1BD4-1E57-DB94-6239-85D960CA2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File name has time range equal to 182901-184912</a:t>
            </a:r>
          </a:p>
        </p:txBody>
      </p:sp>
      <p:pic>
        <p:nvPicPr>
          <p:cNvPr id="17" name="Picture 16" descr="A graph with orange lines and white text&#10;&#10;AI-generated content may be incorrect.">
            <a:extLst>
              <a:ext uri="{FF2B5EF4-FFF2-40B4-BE49-F238E27FC236}">
                <a16:creationId xmlns:a16="http://schemas.microsoft.com/office/drawing/2014/main" id="{74F3FF1D-34B0-A5BA-548C-986D1B22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3" y="2744908"/>
            <a:ext cx="7086614" cy="34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4244-CE74-EC9A-14C8-7071DDAA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transient ozone forcing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9B701-86C8-E6B4-958A-AFD0EC82B88F}"/>
              </a:ext>
            </a:extLst>
          </p:cNvPr>
          <p:cNvSpPr txBox="1"/>
          <p:nvPr/>
        </p:nvSpPr>
        <p:spPr>
          <a:xfrm>
            <a:off x="2552693" y="1950551"/>
            <a:ext cx="331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HadCM3B resolution</a:t>
            </a:r>
          </a:p>
        </p:txBody>
      </p:sp>
      <p:pic>
        <p:nvPicPr>
          <p:cNvPr id="4" name="Picture 3" descr="A graph showing the number of times&#10;&#10;AI-generated content may be incorrect.">
            <a:extLst>
              <a:ext uri="{FF2B5EF4-FFF2-40B4-BE49-F238E27FC236}">
                <a16:creationId xmlns:a16="http://schemas.microsoft.com/office/drawing/2014/main" id="{3193D72A-E36C-3EAF-EE2B-82A37572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3" y="2579746"/>
            <a:ext cx="7086614" cy="34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Aptos</vt:lpstr>
      <vt:lpstr>Aptos Display</vt:lpstr>
      <vt:lpstr>Arial</vt:lpstr>
      <vt:lpstr>Office Theme</vt:lpstr>
      <vt:lpstr>CMIP7 Ozone data</vt:lpstr>
      <vt:lpstr>CMIP7 ozone forcing: FZJ-CMIP-ozone-1-2  (latest datasets published on 2025.10.25)</vt:lpstr>
      <vt:lpstr>Data conversion</vt:lpstr>
      <vt:lpstr>pi-Control ozone forcing climatology, 185001-185012</vt:lpstr>
      <vt:lpstr>pi-Control ozone forcing climatology, 185001-185012</vt:lpstr>
      <vt:lpstr>pi-Control ozone forcing climatology, 185001-185012</vt:lpstr>
      <vt:lpstr>piControl transient ozone forcing</vt:lpstr>
      <vt:lpstr>Historical transient ozone forcing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Linlin Chen</dc:creator>
  <cp:lastModifiedBy>Linlin Chen</cp:lastModifiedBy>
  <cp:revision>11</cp:revision>
  <dcterms:created xsi:type="dcterms:W3CDTF">2025-11-03T17:35:58Z</dcterms:created>
  <dcterms:modified xsi:type="dcterms:W3CDTF">2025-11-04T00:02:18Z</dcterms:modified>
</cp:coreProperties>
</file>